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7" r:id="rId2"/>
    <p:sldId id="258" r:id="rId3"/>
    <p:sldId id="268" r:id="rId4"/>
    <p:sldId id="269" r:id="rId5"/>
    <p:sldId id="261" r:id="rId6"/>
    <p:sldId id="264" r:id="rId7"/>
    <p:sldId id="267" r:id="rId8"/>
    <p:sldId id="256" r:id="rId9"/>
    <p:sldId id="265" r:id="rId10"/>
    <p:sldId id="270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1"/>
    <p:restoredTop sz="96327"/>
  </p:normalViewPr>
  <p:slideViewPr>
    <p:cSldViewPr snapToGrid="0">
      <p:cViewPr varScale="1">
        <p:scale>
          <a:sx n="128" d="100"/>
          <a:sy n="128" d="100"/>
        </p:scale>
        <p:origin x="480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672D6F-4200-8C89-9DE7-5D69040E8FB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50839B7-2563-C7FC-68A7-B7EF1B78851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93F21AF-14B4-EDAE-0A02-F2F4C63A10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42668A-40FB-DC4A-8B83-9D6D8D734E50}" type="datetimeFigureOut">
              <a:rPr lang="en-US" smtClean="0"/>
              <a:t>5/23/23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4C0149B-7C1D-13F9-27DE-8D5048AFD0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F59DE72-43DE-853F-53E2-D634B474D1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9E69BF-1241-DF49-856E-1296DCE37D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57630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2D7984-CE3B-C46C-9C41-7894581659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3AB63DD-46EF-1468-EEA3-DE23FDD91FC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A7C6D1D-C201-EFA0-31E0-BE3B828067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42668A-40FB-DC4A-8B83-9D6D8D734E50}" type="datetimeFigureOut">
              <a:rPr lang="en-US" smtClean="0"/>
              <a:t>5/23/23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4E6FEDD-E174-BA27-C17D-C6E6AC9EF4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3CEEC7E-DFDB-DFB7-D732-8F64C0FC83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9E69BF-1241-DF49-856E-1296DCE37D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24768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71CACE22-6A0B-9BA4-B24B-3AFE5E3833E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C590313-58C7-44B8-0E52-A2E82E123A4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A0553D1-1CFB-918E-A4CA-E2EB576134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42668A-40FB-DC4A-8B83-9D6D8D734E50}" type="datetimeFigureOut">
              <a:rPr lang="en-US" smtClean="0"/>
              <a:t>5/23/23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342CE9D-E23B-3AFF-63FC-A69DCC08FA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C461059-390E-2AE9-A4A4-EDB94D0438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9E69BF-1241-DF49-856E-1296DCE37D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59839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15EC46-23A0-C05C-B970-94D8EC7BA9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8F4157B-A40F-EB8D-3014-3485627259B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DBC3BF6-88F3-D303-2F82-2D9C26F7C2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42668A-40FB-DC4A-8B83-9D6D8D734E50}" type="datetimeFigureOut">
              <a:rPr lang="en-US" smtClean="0"/>
              <a:t>5/23/23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F0C9E62-FD1B-BF76-7343-C627B4B7BC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9F20764-617A-661F-6B19-6D01856F49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9E69BF-1241-DF49-856E-1296DCE37D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93018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BE5408-6632-233C-31A7-316548A3E5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3BDB095-2BC6-EC4F-697E-FE042D94190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B5338CB-F103-A05F-4A6B-C18B138E37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42668A-40FB-DC4A-8B83-9D6D8D734E50}" type="datetimeFigureOut">
              <a:rPr lang="en-US" smtClean="0"/>
              <a:t>5/23/23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0C92BD7-4FEC-5E3C-4D61-927E0C72B6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9246376-5466-3D43-A1A5-CDA7EC28EC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9E69BF-1241-DF49-856E-1296DCE37D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39738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C2018C-D111-6864-B9A5-D6B5E759D6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4E651C6-F06E-9BC8-B934-4331DE6891B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AAED542-C1E5-D44F-9475-69907D92970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8994608-005B-600E-66A2-3B15B03FC6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42668A-40FB-DC4A-8B83-9D6D8D734E50}" type="datetimeFigureOut">
              <a:rPr lang="en-US" smtClean="0"/>
              <a:t>5/23/23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870D612-D27C-EF26-13FD-2E101304F2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0C4B495-F133-9EE7-0C05-AB6708072E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9E69BF-1241-DF49-856E-1296DCE37D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79234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C4639B-30C5-00B8-E9EF-3205D510F1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AEB34E2-97B3-ADB7-ED8C-1290650B70E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0B65CFD-1B32-B868-3491-E2A384A14D5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C6BDFA0-C001-29F0-61C9-2D8D6004820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41EA5C4-1C77-D8A1-5BC8-CBD6971F952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00FF846-60CF-782D-E1C5-BC79DA6DAB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42668A-40FB-DC4A-8B83-9D6D8D734E50}" type="datetimeFigureOut">
              <a:rPr lang="en-US" smtClean="0"/>
              <a:t>5/23/23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6483428-4B23-0EB7-AEBA-7571F8BF87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E451BE7-DB7A-F680-EEA8-CEF34FA16C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9E69BF-1241-DF49-856E-1296DCE37D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81579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040C8D-5B33-3556-7499-91838AF13C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ADEB4EC-2AC5-9B3C-3CCA-E19FFFA81F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42668A-40FB-DC4A-8B83-9D6D8D734E50}" type="datetimeFigureOut">
              <a:rPr lang="en-US" smtClean="0"/>
              <a:t>5/23/23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B533712-E006-BC72-C4B4-5FCEC5EAF7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262CB96-932B-39B8-B430-EA9ECCABF5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9E69BF-1241-DF49-856E-1296DCE37D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70591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BA8B95B-2964-9E8C-6D21-E8F3F83DBB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42668A-40FB-DC4A-8B83-9D6D8D734E50}" type="datetimeFigureOut">
              <a:rPr lang="en-US" smtClean="0"/>
              <a:t>5/23/23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8135DA8-7C24-47A7-E84A-30C7A18B41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8EC6B2A-48DB-2DC8-63D7-45EA99CD02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9E69BF-1241-DF49-856E-1296DCE37D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89588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8BF3BF-C959-4C5B-137E-2BC28D7100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93933D1-01B6-376E-A9DF-25C444C610B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D867E11-DF24-8299-068C-74258907B92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6E654C1-F954-CBEC-07F8-654FA1AB47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42668A-40FB-DC4A-8B83-9D6D8D734E50}" type="datetimeFigureOut">
              <a:rPr lang="en-US" smtClean="0"/>
              <a:t>5/23/23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524D924-8F88-4658-C27A-5204EF01F8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2444291-7613-A664-276E-9A2429F1DB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9E69BF-1241-DF49-856E-1296DCE37D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15975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C51C2F-70F6-24A5-6DDF-1EB91DE295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75A24F1-E0CA-9739-31F9-9F59BD4A41E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5025C50-43DA-DA40-617B-B13988BA983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5EF345B-B581-EDA2-33CB-E08B391AD7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42668A-40FB-DC4A-8B83-9D6D8D734E50}" type="datetimeFigureOut">
              <a:rPr lang="en-US" smtClean="0"/>
              <a:t>5/23/23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5C95076-70F0-7D42-CF09-E29EC39B19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79AB23E-A981-9103-AC64-923BC008E5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9E69BF-1241-DF49-856E-1296DCE37D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64624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E02C218-DE9A-7D68-5B78-06EC5F64CE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97650C9-1B13-0047-4D08-F3607A2FFB6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A36F6D2-5AC7-7FBB-B9A8-232C48A7ABC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042668A-40FB-DC4A-8B83-9D6D8D734E50}" type="datetimeFigureOut">
              <a:rPr lang="en-US" smtClean="0"/>
              <a:t>5/23/23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AD5DE49-AA05-F67E-E187-A64FF58B181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7925B8D-3161-9344-4731-801784383AD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C9E69BF-1241-DF49-856E-1296DCE37D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12326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7" Type="http://schemas.openxmlformats.org/officeDocument/2006/relationships/image" Target="../media/image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F516A5F8-7A53-56AF-D83B-A77B1FFF11DF}"/>
              </a:ext>
            </a:extLst>
          </p:cNvPr>
          <p:cNvSpPr txBox="1"/>
          <p:nvPr/>
        </p:nvSpPr>
        <p:spPr>
          <a:xfrm>
            <a:off x="2038857" y="1223319"/>
            <a:ext cx="8328462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600" dirty="0"/>
              <a:t>Annual General Meeting – 2022/23</a:t>
            </a:r>
          </a:p>
          <a:p>
            <a:pPr algn="ctr"/>
            <a:endParaRPr lang="en-US" sz="3200" dirty="0"/>
          </a:p>
          <a:p>
            <a:pPr algn="ctr"/>
            <a:r>
              <a:rPr lang="en-US" sz="4400" dirty="0"/>
              <a:t>Montroyal PAC</a:t>
            </a:r>
          </a:p>
          <a:p>
            <a:pPr algn="ctr"/>
            <a:endParaRPr lang="en-US" sz="3200" dirty="0"/>
          </a:p>
          <a:p>
            <a:pPr algn="ctr"/>
            <a:r>
              <a:rPr lang="en-US" sz="3600" dirty="0"/>
              <a:t>Chair update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22A232F-53D1-B572-95E8-E744D1ED4DAB}"/>
              </a:ext>
            </a:extLst>
          </p:cNvPr>
          <p:cNvSpPr txBox="1"/>
          <p:nvPr/>
        </p:nvSpPr>
        <p:spPr>
          <a:xfrm>
            <a:off x="0" y="6488668"/>
            <a:ext cx="3472249" cy="36933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US" b="1" dirty="0"/>
              <a:t>https://www.montroyalpac.com</a:t>
            </a:r>
          </a:p>
        </p:txBody>
      </p:sp>
    </p:spTree>
    <p:extLst>
      <p:ext uri="{BB962C8B-B14F-4D97-AF65-F5344CB8AC3E}">
        <p14:creationId xmlns:p14="http://schemas.microsoft.com/office/powerpoint/2010/main" val="398783835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6B0C9591-C465-483F-91B2-27EB21B7BC5F}"/>
              </a:ext>
            </a:extLst>
          </p:cNvPr>
          <p:cNvSpPr txBox="1"/>
          <p:nvPr/>
        </p:nvSpPr>
        <p:spPr>
          <a:xfrm>
            <a:off x="0" y="6488668"/>
            <a:ext cx="3472249" cy="36933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US" b="1" dirty="0"/>
              <a:t>https://</a:t>
            </a:r>
            <a:r>
              <a:rPr lang="en-US" b="1" dirty="0" err="1"/>
              <a:t>www.montroyalpac.com</a:t>
            </a:r>
            <a:endParaRPr lang="en-US" b="1" dirty="0"/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135FD00B-F1C2-3C9F-43C6-9112E9A774B6}"/>
              </a:ext>
            </a:extLst>
          </p:cNvPr>
          <p:cNvSpPr txBox="1">
            <a:spLocks/>
          </p:cNvSpPr>
          <p:nvPr/>
        </p:nvSpPr>
        <p:spPr>
          <a:xfrm>
            <a:off x="838200" y="196158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4400" b="1" kern="100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Needs for 2023/24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AD34149B-72BF-A54E-206B-E2A11E9B8F9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17446" y="1745042"/>
            <a:ext cx="8253327" cy="4351338"/>
          </a:xfrm>
        </p:spPr>
        <p:txBody>
          <a:bodyPr>
            <a:normAutofit/>
          </a:bodyPr>
          <a:lstStyle/>
          <a:p>
            <a:endParaRPr lang="en-US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endParaRPr lang="en-US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930C960C-01D1-C926-3236-0915973F9595}"/>
              </a:ext>
            </a:extLst>
          </p:cNvPr>
          <p:cNvSpPr txBox="1">
            <a:spLocks/>
          </p:cNvSpPr>
          <p:nvPr/>
        </p:nvSpPr>
        <p:spPr>
          <a:xfrm>
            <a:off x="2351729" y="1745042"/>
            <a:ext cx="7245178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kern="1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Share a role between multiple people</a:t>
            </a:r>
          </a:p>
          <a:p>
            <a:endParaRPr lang="en-US" kern="1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kern="1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Share your ideas for PAC and we’ll support you in making them happen</a:t>
            </a:r>
          </a:p>
          <a:p>
            <a:endParaRPr lang="en-US" kern="1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kern="1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Read the regular PAC emails (they’re great!)</a:t>
            </a:r>
          </a:p>
          <a:p>
            <a:endParaRPr lang="en-US" kern="1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kern="1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Planning is already underway for events in September and the Fall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BBA01E7-FB0A-EDE0-C014-71701F77EC69}"/>
              </a:ext>
            </a:extLst>
          </p:cNvPr>
          <p:cNvSpPr txBox="1"/>
          <p:nvPr/>
        </p:nvSpPr>
        <p:spPr>
          <a:xfrm>
            <a:off x="8515012" y="1620078"/>
            <a:ext cx="331967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/>
              <a:t>chair@montroyalpac.com</a:t>
            </a:r>
            <a:r>
              <a:rPr lang="en-US" dirty="0"/>
              <a:t>,</a:t>
            </a:r>
          </a:p>
          <a:p>
            <a:r>
              <a:rPr lang="en-US" dirty="0" err="1"/>
              <a:t>info@montroyalpac.com</a:t>
            </a:r>
            <a:endParaRPr lang="en-US" dirty="0"/>
          </a:p>
        </p:txBody>
      </p:sp>
      <p:sp>
        <p:nvSpPr>
          <p:cNvPr id="7" name="Bent Arrow 6">
            <a:extLst>
              <a:ext uri="{FF2B5EF4-FFF2-40B4-BE49-F238E27FC236}">
                <a16:creationId xmlns:a16="http://schemas.microsoft.com/office/drawing/2014/main" id="{D55740D5-A891-16B9-B075-931DF43CF5C7}"/>
              </a:ext>
            </a:extLst>
          </p:cNvPr>
          <p:cNvSpPr/>
          <p:nvPr/>
        </p:nvSpPr>
        <p:spPr>
          <a:xfrm rot="10800000">
            <a:off x="9640961" y="2305132"/>
            <a:ext cx="954692" cy="950098"/>
          </a:xfrm>
          <a:prstGeom prst="bentArrow">
            <a:avLst>
              <a:gd name="adj1" fmla="val 25000"/>
              <a:gd name="adj2" fmla="val 25000"/>
              <a:gd name="adj3" fmla="val 31277"/>
              <a:gd name="adj4" fmla="val 47935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78D1497-FCC9-2F81-2376-61A15A1A3DE8}"/>
              </a:ext>
            </a:extLst>
          </p:cNvPr>
          <p:cNvSpPr txBox="1"/>
          <p:nvPr/>
        </p:nvSpPr>
        <p:spPr>
          <a:xfrm>
            <a:off x="286899" y="4006337"/>
            <a:ext cx="1930793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kern="1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(Welcome back event on Sep 14) </a:t>
            </a:r>
            <a:endParaRPr lang="en-US" dirty="0"/>
          </a:p>
        </p:txBody>
      </p:sp>
      <p:sp>
        <p:nvSpPr>
          <p:cNvPr id="10" name="Bent Arrow 9">
            <a:extLst>
              <a:ext uri="{FF2B5EF4-FFF2-40B4-BE49-F238E27FC236}">
                <a16:creationId xmlns:a16="http://schemas.microsoft.com/office/drawing/2014/main" id="{14466C3F-653C-B8E0-AF1B-244A066BC7F3}"/>
              </a:ext>
            </a:extLst>
          </p:cNvPr>
          <p:cNvSpPr/>
          <p:nvPr/>
        </p:nvSpPr>
        <p:spPr>
          <a:xfrm rot="10800000" flipH="1">
            <a:off x="1417446" y="4764329"/>
            <a:ext cx="800246" cy="950098"/>
          </a:xfrm>
          <a:prstGeom prst="bentArrow">
            <a:avLst>
              <a:gd name="adj1" fmla="val 25000"/>
              <a:gd name="adj2" fmla="val 25000"/>
              <a:gd name="adj3" fmla="val 31277"/>
              <a:gd name="adj4" fmla="val 47935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694695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FCBC09-F47D-9E11-3FFF-EA4BCD3828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OVERVIEW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303EC1D-32F6-90BE-CD78-601FC034062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Context (recent past)</a:t>
            </a:r>
          </a:p>
          <a:p>
            <a:endParaRPr lang="en-US" kern="1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sz="2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Accomplishments 2022/23</a:t>
            </a:r>
          </a:p>
          <a:p>
            <a:endParaRPr lang="en-US" kern="1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kern="100" dirty="0">
                <a:latin typeface="Calibri" panose="020F0502020204030204" pitchFamily="34" charset="0"/>
                <a:cs typeface="Calibri" panose="020F0502020204030204" pitchFamily="34" charset="0"/>
              </a:rPr>
              <a:t>Needs for 2023/24</a:t>
            </a:r>
            <a:endParaRPr lang="en-US" sz="1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A002C9A-CDA2-2537-9AC4-54F1301F4271}"/>
              </a:ext>
            </a:extLst>
          </p:cNvPr>
          <p:cNvSpPr txBox="1"/>
          <p:nvPr/>
        </p:nvSpPr>
        <p:spPr>
          <a:xfrm>
            <a:off x="0" y="6488668"/>
            <a:ext cx="3472249" cy="36933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US" b="1" dirty="0"/>
              <a:t>https://</a:t>
            </a:r>
            <a:r>
              <a:rPr lang="en-US" b="1" dirty="0" err="1"/>
              <a:t>www.montroyalpac.com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219758500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B32B68-9427-F549-8581-CC1B5DF535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Context (recent past)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EF9C6AB-EBD4-3146-EC0E-6C87E7E7DCF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2942968" cy="4351338"/>
          </a:xfrm>
        </p:spPr>
        <p:txBody>
          <a:bodyPr/>
          <a:lstStyle/>
          <a:p>
            <a:r>
              <a:rPr lang="en-US" dirty="0"/>
              <a:t>Pandemic</a:t>
            </a:r>
          </a:p>
          <a:p>
            <a:endParaRPr lang="en-US" dirty="0"/>
          </a:p>
          <a:p>
            <a:r>
              <a:rPr lang="en-US" dirty="0"/>
              <a:t>Fewer events</a:t>
            </a:r>
          </a:p>
          <a:p>
            <a:endParaRPr lang="en-US" dirty="0"/>
          </a:p>
          <a:p>
            <a:r>
              <a:rPr lang="en-US" dirty="0"/>
              <a:t>Momentum difficult 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F9CA63B1-0CA8-705D-6F53-BE936F12B1B9}"/>
              </a:ext>
            </a:extLst>
          </p:cNvPr>
          <p:cNvGrpSpPr/>
          <p:nvPr/>
        </p:nvGrpSpPr>
        <p:grpSpPr>
          <a:xfrm>
            <a:off x="3999211" y="2014150"/>
            <a:ext cx="7642569" cy="3596503"/>
            <a:chOff x="3999211" y="2014150"/>
            <a:chExt cx="7642569" cy="3596503"/>
          </a:xfrm>
        </p:grpSpPr>
        <p:pic>
          <p:nvPicPr>
            <p:cNvPr id="10242" name="Picture 2" descr="William Shakespeare quote: Now is the winter of our discontent Made glorious  summer...">
              <a:extLst>
                <a:ext uri="{FF2B5EF4-FFF2-40B4-BE49-F238E27FC236}">
                  <a16:creationId xmlns:a16="http://schemas.microsoft.com/office/drawing/2014/main" id="{79F73823-48A0-917B-DE39-9E92AAB9773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99211" y="2014150"/>
              <a:ext cx="7642569" cy="359650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96FBB2E9-0A5A-6954-DC28-573B68EE7E0C}"/>
                </a:ext>
              </a:extLst>
            </p:cNvPr>
            <p:cNvSpPr/>
            <p:nvPr/>
          </p:nvSpPr>
          <p:spPr>
            <a:xfrm>
              <a:off x="8452021" y="3194222"/>
              <a:ext cx="1729947" cy="247135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682BE562-AE3F-EA53-72F2-3629A1FCB1EA}"/>
                </a:ext>
              </a:extLst>
            </p:cNvPr>
            <p:cNvSpPr/>
            <p:nvPr/>
          </p:nvSpPr>
          <p:spPr>
            <a:xfrm>
              <a:off x="7059827" y="3505327"/>
              <a:ext cx="3999470" cy="1276738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8" name="TextBox 7">
            <a:extLst>
              <a:ext uri="{FF2B5EF4-FFF2-40B4-BE49-F238E27FC236}">
                <a16:creationId xmlns:a16="http://schemas.microsoft.com/office/drawing/2014/main" id="{AB8605C7-6E3A-6F08-A084-C41D9D6805F6}"/>
              </a:ext>
            </a:extLst>
          </p:cNvPr>
          <p:cNvSpPr txBox="1"/>
          <p:nvPr/>
        </p:nvSpPr>
        <p:spPr>
          <a:xfrm>
            <a:off x="0" y="6488668"/>
            <a:ext cx="3472249" cy="36933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US" b="1" dirty="0"/>
              <a:t>https://</a:t>
            </a:r>
            <a:r>
              <a:rPr lang="en-US" b="1" dirty="0" err="1"/>
              <a:t>www.montroyalpac.com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263210140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B32B68-9427-F549-8581-CC1B5DF535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b="1" kern="100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Accomplishments 2022/23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EF9C6AB-EBD4-3146-EC0E-6C87E7E7DCF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2942968" cy="4351338"/>
          </a:xfrm>
        </p:spPr>
        <p:txBody>
          <a:bodyPr/>
          <a:lstStyle/>
          <a:p>
            <a:r>
              <a:rPr lang="en-US" dirty="0"/>
              <a:t>Events!</a:t>
            </a:r>
          </a:p>
          <a:p>
            <a:endParaRPr lang="en-US" dirty="0"/>
          </a:p>
          <a:p>
            <a:r>
              <a:rPr lang="en-US" dirty="0"/>
              <a:t>Meaningful spends!</a:t>
            </a:r>
          </a:p>
          <a:p>
            <a:endParaRPr lang="en-US" dirty="0"/>
          </a:p>
          <a:p>
            <a:r>
              <a:rPr lang="en-US" dirty="0"/>
              <a:t>Momentum!</a:t>
            </a:r>
          </a:p>
        </p:txBody>
      </p:sp>
      <p:pic>
        <p:nvPicPr>
          <p:cNvPr id="10242" name="Picture 2" descr="William Shakespeare quote: Now is the winter of our discontent Made glorious  summer...">
            <a:extLst>
              <a:ext uri="{FF2B5EF4-FFF2-40B4-BE49-F238E27FC236}">
                <a16:creationId xmlns:a16="http://schemas.microsoft.com/office/drawing/2014/main" id="{79F73823-48A0-917B-DE39-9E92AAB9773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9211" y="2014150"/>
            <a:ext cx="7642569" cy="35965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AA293998-5E60-A2C9-052E-7D6CD17AD6F1}"/>
              </a:ext>
            </a:extLst>
          </p:cNvPr>
          <p:cNvCxnSpPr>
            <a:cxnSpLocks/>
          </p:cNvCxnSpPr>
          <p:nvPr/>
        </p:nvCxnSpPr>
        <p:spPr>
          <a:xfrm>
            <a:off x="8995719" y="3558746"/>
            <a:ext cx="1248032" cy="108036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tangle 11">
            <a:extLst>
              <a:ext uri="{FF2B5EF4-FFF2-40B4-BE49-F238E27FC236}">
                <a16:creationId xmlns:a16="http://schemas.microsoft.com/office/drawing/2014/main" id="{9FFCC0BB-1D8D-59C1-EC53-04F8D2BAF87C}"/>
              </a:ext>
            </a:extLst>
          </p:cNvPr>
          <p:cNvSpPr/>
          <p:nvPr/>
        </p:nvSpPr>
        <p:spPr>
          <a:xfrm>
            <a:off x="7059827" y="3828511"/>
            <a:ext cx="3999470" cy="953553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E72C51E3-8D33-39C8-25ED-419D7729EFF8}"/>
              </a:ext>
            </a:extLst>
          </p:cNvPr>
          <p:cNvSpPr/>
          <p:nvPr/>
        </p:nvSpPr>
        <p:spPr>
          <a:xfrm>
            <a:off x="10268465" y="3490760"/>
            <a:ext cx="778475" cy="337751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EE0F7D7-3AC8-BC42-8D5D-3C1A24707EF3}"/>
              </a:ext>
            </a:extLst>
          </p:cNvPr>
          <p:cNvSpPr txBox="1"/>
          <p:nvPr/>
        </p:nvSpPr>
        <p:spPr>
          <a:xfrm rot="21220984">
            <a:off x="8074610" y="4406199"/>
            <a:ext cx="2644347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Montroyal PAC</a:t>
            </a:r>
          </a:p>
        </p:txBody>
      </p: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9927F690-392A-6005-6127-9A967CAF3C46}"/>
              </a:ext>
            </a:extLst>
          </p:cNvPr>
          <p:cNvCxnSpPr>
            <a:cxnSpLocks/>
            <a:stCxn id="7" idx="0"/>
          </p:cNvCxnSpPr>
          <p:nvPr/>
        </p:nvCxnSpPr>
        <p:spPr>
          <a:xfrm flipV="1">
            <a:off x="9369693" y="3828511"/>
            <a:ext cx="250042" cy="579183"/>
          </a:xfrm>
          <a:prstGeom prst="straightConnector1">
            <a:avLst/>
          </a:prstGeom>
          <a:ln w="38100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>
            <a:extLst>
              <a:ext uri="{FF2B5EF4-FFF2-40B4-BE49-F238E27FC236}">
                <a16:creationId xmlns:a16="http://schemas.microsoft.com/office/drawing/2014/main" id="{D9668DBC-E4E6-DC36-164E-EFFE336BBF9E}"/>
              </a:ext>
            </a:extLst>
          </p:cNvPr>
          <p:cNvSpPr txBox="1"/>
          <p:nvPr/>
        </p:nvSpPr>
        <p:spPr>
          <a:xfrm>
            <a:off x="0" y="6488668"/>
            <a:ext cx="3472249" cy="36933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US" b="1" dirty="0"/>
              <a:t>https://</a:t>
            </a:r>
            <a:r>
              <a:rPr lang="en-US" b="1" dirty="0" err="1"/>
              <a:t>www.montroyalpac.com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92365882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>
            <a:extLst>
              <a:ext uri="{FF2B5EF4-FFF2-40B4-BE49-F238E27FC236}">
                <a16:creationId xmlns:a16="http://schemas.microsoft.com/office/drawing/2014/main" id="{96F6968F-F0E4-E2EA-8818-795525F8F8A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446997">
            <a:off x="2718319" y="1033467"/>
            <a:ext cx="8449961" cy="39532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>
            <a:extLst>
              <a:ext uri="{FF2B5EF4-FFF2-40B4-BE49-F238E27FC236}">
                <a16:creationId xmlns:a16="http://schemas.microsoft.com/office/drawing/2014/main" id="{A6904519-9E8E-A4D8-3701-1DE7457C0A7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91004">
            <a:off x="9420764" y="1169352"/>
            <a:ext cx="1843417" cy="48440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>
            <a:extLst>
              <a:ext uri="{FF2B5EF4-FFF2-40B4-BE49-F238E27FC236}">
                <a16:creationId xmlns:a16="http://schemas.microsoft.com/office/drawing/2014/main" id="{5FB1D34A-8E76-A0C9-7FF2-09FD0B431DD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094236">
            <a:off x="-425967" y="2398970"/>
            <a:ext cx="4791676" cy="35937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691FCCBE-3C04-AEBC-0521-4778CA51EB7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40024">
            <a:off x="5908929" y="4290827"/>
            <a:ext cx="3502275" cy="23913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>
            <a:extLst>
              <a:ext uri="{FF2B5EF4-FFF2-40B4-BE49-F238E27FC236}">
                <a16:creationId xmlns:a16="http://schemas.microsoft.com/office/drawing/2014/main" id="{15348B41-9F91-86FC-862E-85F268871C1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8482"/>
          <a:stretch/>
        </p:blipFill>
        <p:spPr bwMode="auto">
          <a:xfrm>
            <a:off x="383050" y="116174"/>
            <a:ext cx="5802184" cy="22465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itle 1">
            <a:extLst>
              <a:ext uri="{FF2B5EF4-FFF2-40B4-BE49-F238E27FC236}">
                <a16:creationId xmlns:a16="http://schemas.microsoft.com/office/drawing/2014/main" id="{F098C935-B096-E07F-4793-68D4518CC2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22075" y="-147897"/>
            <a:ext cx="4742935" cy="1325563"/>
          </a:xfrm>
        </p:spPr>
        <p:txBody>
          <a:bodyPr>
            <a:normAutofit/>
          </a:bodyPr>
          <a:lstStyle/>
          <a:p>
            <a:pPr algn="ctr"/>
            <a:r>
              <a:rPr lang="en-US" sz="2800" b="1" kern="100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EVENTS!</a:t>
            </a:r>
          </a:p>
        </p:txBody>
      </p:sp>
      <p:pic>
        <p:nvPicPr>
          <p:cNvPr id="6" name="Picture 4">
            <a:extLst>
              <a:ext uri="{FF2B5EF4-FFF2-40B4-BE49-F238E27FC236}">
                <a16:creationId xmlns:a16="http://schemas.microsoft.com/office/drawing/2014/main" id="{709734F6-AB63-4D96-6D91-D01F827AB98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411" t="3897" r="39065" b="5385"/>
          <a:stretch/>
        </p:blipFill>
        <p:spPr bwMode="auto">
          <a:xfrm rot="593896">
            <a:off x="10366572" y="880810"/>
            <a:ext cx="1848266" cy="53838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FABA94E1-AD23-01F0-B045-0AE9B42CEFD6}"/>
              </a:ext>
            </a:extLst>
          </p:cNvPr>
          <p:cNvSpPr txBox="1"/>
          <p:nvPr/>
        </p:nvSpPr>
        <p:spPr>
          <a:xfrm>
            <a:off x="0" y="6488668"/>
            <a:ext cx="3472249" cy="36933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US" b="1" dirty="0"/>
              <a:t>https://</a:t>
            </a:r>
            <a:r>
              <a:rPr lang="en-US" b="1" dirty="0" err="1"/>
              <a:t>www.montroyalpac.com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12902848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Picture">
            <a:extLst>
              <a:ext uri="{FF2B5EF4-FFF2-40B4-BE49-F238E27FC236}">
                <a16:creationId xmlns:a16="http://schemas.microsoft.com/office/drawing/2014/main" id="{30032EB7-3076-A9A2-D6B9-1FE04ACB919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48433" y="1177666"/>
            <a:ext cx="7223769" cy="40713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4429E923-F285-7081-2373-C8916C0E6900}"/>
              </a:ext>
            </a:extLst>
          </p:cNvPr>
          <p:cNvSpPr txBox="1"/>
          <p:nvPr/>
        </p:nvSpPr>
        <p:spPr>
          <a:xfrm>
            <a:off x="0" y="6488668"/>
            <a:ext cx="3472249" cy="36933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US" b="1" dirty="0"/>
              <a:t>https://</a:t>
            </a:r>
            <a:r>
              <a:rPr lang="en-US" b="1" dirty="0" err="1"/>
              <a:t>www.montroyalpac.com</a:t>
            </a:r>
            <a:endParaRPr lang="en-US" b="1" dirty="0"/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674A2487-665F-936C-8025-B618CA7D0A2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6226" y="1080189"/>
            <a:ext cx="3694222" cy="4351338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June 1</a:t>
            </a:r>
            <a:r>
              <a:rPr lang="en-US" baseline="30000" dirty="0"/>
              <a:t>st</a:t>
            </a:r>
            <a:r>
              <a:rPr lang="en-US" dirty="0"/>
              <a:t> </a:t>
            </a:r>
          </a:p>
          <a:p>
            <a:pPr marL="0" indent="0">
              <a:buNone/>
            </a:pPr>
            <a:r>
              <a:rPr lang="en-US" dirty="0"/>
              <a:t>	Family Dance </a:t>
            </a:r>
            <a:r>
              <a:rPr lang="en-US" dirty="0">
                <a:sym typeface="Wingdings" pitchFamily="2" charset="2"/>
              </a:rPr>
              <a:t></a:t>
            </a:r>
          </a:p>
          <a:p>
            <a:pPr marL="0" indent="0">
              <a:buNone/>
            </a:pPr>
            <a:r>
              <a:rPr lang="en-US" dirty="0"/>
              <a:t>	(Also basket raffle 	@Dance)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June 27</a:t>
            </a:r>
            <a:r>
              <a:rPr lang="en-US" baseline="30000" dirty="0"/>
              <a:t>th</a:t>
            </a:r>
            <a:endParaRPr lang="en-US" dirty="0"/>
          </a:p>
          <a:p>
            <a:pPr marL="0" indent="0">
              <a:buNone/>
            </a:pPr>
            <a:r>
              <a:rPr lang="en-US" dirty="0"/>
              <a:t>	End of school 	party</a:t>
            </a: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43C58F8D-5065-6530-896A-7B966AAA93CA}"/>
              </a:ext>
            </a:extLst>
          </p:cNvPr>
          <p:cNvSpPr txBox="1">
            <a:spLocks/>
          </p:cNvSpPr>
          <p:nvPr/>
        </p:nvSpPr>
        <p:spPr>
          <a:xfrm>
            <a:off x="6722075" y="-147897"/>
            <a:ext cx="474293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2800" b="1" kern="10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EVENTS!</a:t>
            </a:r>
            <a:endParaRPr lang="en-US" sz="2800" b="1" kern="100" dirty="0">
              <a:solidFill>
                <a:srgbClr val="FF000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1952062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>
            <a:extLst>
              <a:ext uri="{FF2B5EF4-FFF2-40B4-BE49-F238E27FC236}">
                <a16:creationId xmlns:a16="http://schemas.microsoft.com/office/drawing/2014/main" id="{142D3101-538C-6438-DA88-6AD75F86000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57" t="1866" r="867" b="9305"/>
          <a:stretch/>
        </p:blipFill>
        <p:spPr bwMode="auto">
          <a:xfrm>
            <a:off x="4423718" y="432489"/>
            <a:ext cx="7648833" cy="44978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303EC1D-32F6-90BE-CD78-601FC034062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3656" y="876810"/>
            <a:ext cx="7245178" cy="4351338"/>
          </a:xfrm>
        </p:spPr>
        <p:txBody>
          <a:bodyPr>
            <a:normAutofit fontScale="92500" lnSpcReduction="20000"/>
          </a:bodyPr>
          <a:lstStyle/>
          <a:p>
            <a:r>
              <a:rPr lang="en-US" sz="2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Replacement play structure (Lowers)</a:t>
            </a:r>
          </a:p>
          <a:p>
            <a:endParaRPr lang="en-US" kern="1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sz="2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Outdoor learning space</a:t>
            </a:r>
          </a:p>
          <a:p>
            <a:endParaRPr lang="en-US" kern="1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kern="1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Additional support (for </a:t>
            </a:r>
          </a:p>
          <a:p>
            <a:pPr marL="0" indent="0">
              <a:buNone/>
            </a:pPr>
            <a:r>
              <a:rPr lang="en-US" kern="1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tech, athletics, performing</a:t>
            </a:r>
          </a:p>
          <a:p>
            <a:pPr marL="0" indent="0">
              <a:buNone/>
            </a:pPr>
            <a:r>
              <a:rPr lang="en-US" kern="1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arts, and invited </a:t>
            </a:r>
          </a:p>
          <a:p>
            <a:pPr marL="0" indent="0">
              <a:buNone/>
            </a:pPr>
            <a:r>
              <a:rPr lang="en-US" kern="1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presentations)</a:t>
            </a:r>
          </a:p>
          <a:p>
            <a:endParaRPr lang="en-US" kern="1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kern="1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Indigenous Art</a:t>
            </a:r>
          </a:p>
          <a:p>
            <a:endParaRPr lang="en-US" sz="2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CBC7ECC-622F-70EB-E1BF-AD093FDD9A0A}"/>
              </a:ext>
            </a:extLst>
          </p:cNvPr>
          <p:cNvSpPr txBox="1"/>
          <p:nvPr/>
        </p:nvSpPr>
        <p:spPr>
          <a:xfrm>
            <a:off x="0" y="6488668"/>
            <a:ext cx="3472249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US" b="1" dirty="0"/>
              <a:t>https://</a:t>
            </a:r>
            <a:r>
              <a:rPr lang="en-US" b="1" dirty="0" err="1"/>
              <a:t>www.montroyalpac.com</a:t>
            </a:r>
            <a:endParaRPr lang="en-US" b="1" dirty="0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21733E68-C154-C0B6-0F60-02ECB7581D52}"/>
              </a:ext>
            </a:extLst>
          </p:cNvPr>
          <p:cNvSpPr txBox="1">
            <a:spLocks/>
          </p:cNvSpPr>
          <p:nvPr/>
        </p:nvSpPr>
        <p:spPr>
          <a:xfrm>
            <a:off x="6722075" y="-147897"/>
            <a:ext cx="474293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n-US" sz="2800" b="1" kern="100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Meaningful spends!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D06EBDA8-6478-945C-89D8-8EA2136B0FE3}"/>
              </a:ext>
            </a:extLst>
          </p:cNvPr>
          <p:cNvSpPr txBox="1">
            <a:spLocks/>
          </p:cNvSpPr>
          <p:nvPr/>
        </p:nvSpPr>
        <p:spPr>
          <a:xfrm>
            <a:off x="4026245" y="5228148"/>
            <a:ext cx="474293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n-US" sz="4000" b="1" kern="100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Needs for 2023/24…</a:t>
            </a:r>
          </a:p>
        </p:txBody>
      </p:sp>
    </p:spTree>
    <p:extLst>
      <p:ext uri="{BB962C8B-B14F-4D97-AF65-F5344CB8AC3E}">
        <p14:creationId xmlns:p14="http://schemas.microsoft.com/office/powerpoint/2010/main" val="9257356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8DF1EE7D-9C7A-CD16-A378-A9835C323DA9}"/>
              </a:ext>
            </a:extLst>
          </p:cNvPr>
          <p:cNvSpPr txBox="1"/>
          <p:nvPr/>
        </p:nvSpPr>
        <p:spPr>
          <a:xfrm>
            <a:off x="0" y="6488668"/>
            <a:ext cx="3472249" cy="36933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US" b="1" dirty="0"/>
              <a:t>https://</a:t>
            </a:r>
            <a:r>
              <a:rPr lang="en-US" b="1" dirty="0" err="1"/>
              <a:t>www.montroyalpac.com</a:t>
            </a:r>
            <a:endParaRPr lang="en-US" b="1" dirty="0"/>
          </a:p>
        </p:txBody>
      </p:sp>
      <p:pic>
        <p:nvPicPr>
          <p:cNvPr id="1028" name="Picture 4" descr="We Can Do It! - Wikipedia">
            <a:extLst>
              <a:ext uri="{FF2B5EF4-FFF2-40B4-BE49-F238E27FC236}">
                <a16:creationId xmlns:a16="http://schemas.microsoft.com/office/drawing/2014/main" id="{7988BF89-64F7-90C8-7C39-D0BC5E30CE9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5013" y="4702449"/>
            <a:ext cx="1607310" cy="20814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War Propaganda - Come On Canada">
            <a:extLst>
              <a:ext uri="{FF2B5EF4-FFF2-40B4-BE49-F238E27FC236}">
                <a16:creationId xmlns:a16="http://schemas.microsoft.com/office/drawing/2014/main" id="{E7AB6C12-5BDF-BAAB-77B7-5D4A9D4803B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5013" y="2358557"/>
            <a:ext cx="1629428" cy="23853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Remembrance Day: 21 Propaganda Posters That Rallied Canadians In Wartime |  HuffPost News">
            <a:extLst>
              <a:ext uri="{FF2B5EF4-FFF2-40B4-BE49-F238E27FC236}">
                <a16:creationId xmlns:a16="http://schemas.microsoft.com/office/drawing/2014/main" id="{8BCEE6C4-042C-6B3E-1DB6-B912A98DDEB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2895" y="106412"/>
            <a:ext cx="1629428" cy="22467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9389B603-72F8-B1CB-0A63-31359829063E}"/>
              </a:ext>
            </a:extLst>
          </p:cNvPr>
          <p:cNvSpPr txBox="1"/>
          <p:nvPr/>
        </p:nvSpPr>
        <p:spPr>
          <a:xfrm>
            <a:off x="139150" y="1272048"/>
            <a:ext cx="5168348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5000" dirty="0"/>
              <a:t>YOU!</a:t>
            </a:r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CDC90CF4-B0A6-7A25-9C4E-9848343F70F4}"/>
              </a:ext>
            </a:extLst>
          </p:cNvPr>
          <p:cNvSpPr txBox="1">
            <a:spLocks/>
          </p:cNvSpPr>
          <p:nvPr/>
        </p:nvSpPr>
        <p:spPr>
          <a:xfrm>
            <a:off x="1566533" y="3532422"/>
            <a:ext cx="4357188" cy="1455358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800" kern="1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Effort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800" kern="1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Ideas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800" kern="1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Enthusiasm</a:t>
            </a:r>
          </a:p>
        </p:txBody>
      </p: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D76346BB-ABC4-A522-1472-D9D5B3962DB6}"/>
              </a:ext>
            </a:extLst>
          </p:cNvPr>
          <p:cNvSpPr txBox="1">
            <a:spLocks/>
          </p:cNvSpPr>
          <p:nvPr/>
        </p:nvSpPr>
        <p:spPr>
          <a:xfrm>
            <a:off x="7939196" y="2217347"/>
            <a:ext cx="3568686" cy="145535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b="1" kern="1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We can build a culture of parental involvement.</a:t>
            </a:r>
          </a:p>
        </p:txBody>
      </p:sp>
      <p:sp>
        <p:nvSpPr>
          <p:cNvPr id="15" name="Content Placeholder 2">
            <a:extLst>
              <a:ext uri="{FF2B5EF4-FFF2-40B4-BE49-F238E27FC236}">
                <a16:creationId xmlns:a16="http://schemas.microsoft.com/office/drawing/2014/main" id="{E6CA241C-7E7D-7214-EA95-D5233CC3E681}"/>
              </a:ext>
            </a:extLst>
          </p:cNvPr>
          <p:cNvSpPr txBox="1">
            <a:spLocks/>
          </p:cNvSpPr>
          <p:nvPr/>
        </p:nvSpPr>
        <p:spPr>
          <a:xfrm>
            <a:off x="7939196" y="4446825"/>
            <a:ext cx="3568686" cy="145535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i="1" kern="100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“We may be small, but we are mighty.”</a:t>
            </a:r>
          </a:p>
        </p:txBody>
      </p:sp>
    </p:spTree>
    <p:extLst>
      <p:ext uri="{BB962C8B-B14F-4D97-AF65-F5344CB8AC3E}">
        <p14:creationId xmlns:p14="http://schemas.microsoft.com/office/powerpoint/2010/main" val="42007116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6B0C9591-C465-483F-91B2-27EB21B7BC5F}"/>
              </a:ext>
            </a:extLst>
          </p:cNvPr>
          <p:cNvSpPr txBox="1"/>
          <p:nvPr/>
        </p:nvSpPr>
        <p:spPr>
          <a:xfrm>
            <a:off x="0" y="6488668"/>
            <a:ext cx="3472249" cy="36933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US" b="1" dirty="0"/>
              <a:t>https://</a:t>
            </a:r>
            <a:r>
              <a:rPr lang="en-US" b="1" dirty="0" err="1"/>
              <a:t>www.montroyalpac.com</a:t>
            </a:r>
            <a:endParaRPr lang="en-US" b="1" dirty="0"/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135FD00B-F1C2-3C9F-43C6-9112E9A774B6}"/>
              </a:ext>
            </a:extLst>
          </p:cNvPr>
          <p:cNvSpPr txBox="1">
            <a:spLocks/>
          </p:cNvSpPr>
          <p:nvPr/>
        </p:nvSpPr>
        <p:spPr>
          <a:xfrm>
            <a:off x="838200" y="196158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4400" b="1" kern="100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Needs for 2023/24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AD34149B-72BF-A54E-206B-E2A11E9B8F9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17447" y="1745042"/>
            <a:ext cx="7245178" cy="4351338"/>
          </a:xfrm>
        </p:spPr>
        <p:txBody>
          <a:bodyPr>
            <a:normAutofit/>
          </a:bodyPr>
          <a:lstStyle/>
          <a:p>
            <a:r>
              <a:rPr lang="en-US" kern="1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Specific</a:t>
            </a:r>
            <a:r>
              <a:rPr lang="en-US" sz="2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roles:</a:t>
            </a:r>
          </a:p>
          <a:p>
            <a:pPr lvl="1"/>
            <a:endParaRPr lang="en-US" kern="1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lvl="1"/>
            <a:r>
              <a:rPr lang="en-US" kern="1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Treasurer (required or PAC dissolved)</a:t>
            </a:r>
          </a:p>
          <a:p>
            <a:pPr lvl="1"/>
            <a:r>
              <a:rPr lang="en-US" kern="1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Secretary</a:t>
            </a:r>
          </a:p>
          <a:p>
            <a:pPr lvl="1"/>
            <a:r>
              <a:rPr lang="en-US" kern="1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Volunteer coordinator</a:t>
            </a:r>
          </a:p>
          <a:p>
            <a:pPr lvl="1"/>
            <a:r>
              <a:rPr lang="en-US" kern="1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Programs coordinator</a:t>
            </a:r>
          </a:p>
          <a:p>
            <a:endParaRPr lang="en-US" sz="2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kern="1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Other volunteering:</a:t>
            </a:r>
          </a:p>
          <a:p>
            <a:pPr lvl="1"/>
            <a:r>
              <a:rPr lang="en-US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Hot lunches, events, etc.</a:t>
            </a:r>
          </a:p>
        </p:txBody>
      </p:sp>
    </p:spTree>
    <p:extLst>
      <p:ext uri="{BB962C8B-B14F-4D97-AF65-F5344CB8AC3E}">
        <p14:creationId xmlns:p14="http://schemas.microsoft.com/office/powerpoint/2010/main" val="245803416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2997</TotalTime>
  <Words>286</Words>
  <Application>Microsoft Macintosh PowerPoint</Application>
  <PresentationFormat>Widescreen</PresentationFormat>
  <Paragraphs>83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4" baseType="lpstr">
      <vt:lpstr>Arial</vt:lpstr>
      <vt:lpstr>Calibri</vt:lpstr>
      <vt:lpstr>Calibri Light</vt:lpstr>
      <vt:lpstr>Office Theme</vt:lpstr>
      <vt:lpstr>PowerPoint Presentation</vt:lpstr>
      <vt:lpstr>OVERVIEW</vt:lpstr>
      <vt:lpstr>Context (recent past)</vt:lpstr>
      <vt:lpstr>Accomplishments 2022/23</vt:lpstr>
      <vt:lpstr>EVENTS!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Timon Buys - QIAGEN</dc:creator>
  <cp:lastModifiedBy>Timon Buys - QIAGEN</cp:lastModifiedBy>
  <cp:revision>8</cp:revision>
  <dcterms:created xsi:type="dcterms:W3CDTF">2023-05-23T22:47:41Z</dcterms:created>
  <dcterms:modified xsi:type="dcterms:W3CDTF">2023-05-26T00:45:07Z</dcterms:modified>
</cp:coreProperties>
</file>