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89" r:id="rId4"/>
    <p:sldId id="292" r:id="rId5"/>
    <p:sldId id="293" r:id="rId6"/>
    <p:sldId id="294" r:id="rId7"/>
    <p:sldId id="291" r:id="rId8"/>
    <p:sldId id="287" r:id="rId9"/>
    <p:sldId id="297" r:id="rId10"/>
    <p:sldId id="295" r:id="rId11"/>
    <p:sldId id="296" r:id="rId12"/>
    <p:sldId id="298" r:id="rId13"/>
    <p:sldId id="306" r:id="rId14"/>
    <p:sldId id="299" r:id="rId15"/>
    <p:sldId id="300" r:id="rId16"/>
    <p:sldId id="304" r:id="rId17"/>
    <p:sldId id="305" r:id="rId18"/>
    <p:sldId id="301" r:id="rId19"/>
    <p:sldId id="302" r:id="rId20"/>
    <p:sldId id="303" r:id="rId21"/>
    <p:sldId id="286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98DDA-4685-4140-A2D3-E3D6540AC457}" v="17" dt="2021-12-01T23:53:07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6619" autoAdjust="0"/>
  </p:normalViewPr>
  <p:slideViewPr>
    <p:cSldViewPr snapToGrid="0">
      <p:cViewPr varScale="1">
        <p:scale>
          <a:sx n="78" d="100"/>
          <a:sy n="78" d="100"/>
        </p:scale>
        <p:origin x="72" y="4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4BFD-5A2B-4D96-A98C-8C75B3DEB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A7CA4-0140-458B-840E-302108110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EAFAC-3456-406F-93EA-58D37F79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2C8C3-6F51-4C73-A08F-C9DB95C5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B828B-85B8-4C7D-83BE-48C74BB1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pic>
        <p:nvPicPr>
          <p:cNvPr id="7" name="Picture 2" descr="Montroyal Parent Advisory Council">
            <a:extLst>
              <a:ext uri="{FF2B5EF4-FFF2-40B4-BE49-F238E27FC236}">
                <a16:creationId xmlns:a16="http://schemas.microsoft.com/office/drawing/2014/main" id="{79FEE348-9A8A-419A-B51D-EFD0BF357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516" y="5570877"/>
            <a:ext cx="1140968" cy="10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ontroyal Parent Advisory Council">
            <a:extLst>
              <a:ext uri="{FF2B5EF4-FFF2-40B4-BE49-F238E27FC236}">
                <a16:creationId xmlns:a16="http://schemas.microsoft.com/office/drawing/2014/main" id="{A30F9168-FBC2-460C-A7FA-E61818FB80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116" y="5602858"/>
            <a:ext cx="1140968" cy="10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49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9650-7DEC-454F-A99B-1B8E1D73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60AFE-EAF2-462A-82DF-7DCE81747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92675-F58E-4D84-A3E1-84911F7FB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7C3F-BDB0-402E-87BC-843704B8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4D806-EBE8-42BD-A855-74E6530A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78E1CF-232E-4AFC-99D6-1A8F24936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F71EA-3111-4E36-A092-F7B4F30A8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5B3DC-46DA-49A8-B6A4-3BA2B70C9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B31E3-6A48-417E-A770-FBFD41E2C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20B77-65E4-4F9A-9BA2-26A310AF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4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CDD0E-7CF0-42CA-B64A-2D83BA2D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3F56-E1A3-4033-97EB-105F147DA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0460-EEA9-4029-A019-236C28ED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20548-210E-4295-BF89-7F58CC78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609BA-BBC9-4730-959D-C82BFB6F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Montroyal Parent Advisory Council">
            <a:extLst>
              <a:ext uri="{FF2B5EF4-FFF2-40B4-BE49-F238E27FC236}">
                <a16:creationId xmlns:a16="http://schemas.microsoft.com/office/drawing/2014/main" id="{C77F6467-05A7-4ADC-8C60-32C2A4C087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9516" y="5570877"/>
            <a:ext cx="1140968" cy="10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ontroyal Parent Advisory Council">
            <a:extLst>
              <a:ext uri="{FF2B5EF4-FFF2-40B4-BE49-F238E27FC236}">
                <a16:creationId xmlns:a16="http://schemas.microsoft.com/office/drawing/2014/main" id="{286B4D19-5DBB-42A8-B164-E7A21661C1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576" y="5602858"/>
            <a:ext cx="1140968" cy="10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10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4DA04-6CC9-470B-A22E-A3C45DA9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61546-646D-45BC-8165-7AB72BB08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206EB-8491-4DF7-AC5E-A2877D14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50B94-BF30-4245-B3AA-88E8D528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DFAA9-E2F3-47C2-AF79-E750B193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8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242A9-D870-4FDA-8F1A-7B490DA1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1D0A7-E6A5-4298-8150-6D6A2A792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A39E1-91C8-434B-9302-270295452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F6B62-80EE-46DE-85E1-21A2CDCD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86E31-35F0-4372-8CBC-25268573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36CC9-3F7F-4CB1-AB69-E81BBB9B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2EC33-3471-4E32-B197-2A6ED639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1A3B-9F49-4A8D-90C6-B8EC43467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5398B-C05A-43FF-9810-8844EC327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76F4A-17C2-4750-9008-599E3E108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D0667-2CBE-4B37-8E87-8B0664F28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D64A3-FB26-465B-989C-A636D8E9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3F9F8D-6B8E-4975-9827-C8863F87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35F83-2902-4345-B00A-46B857D0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8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3310-5640-4BFE-AAB4-D45A9A80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B22764-34EA-4203-8AD4-D5915B653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874A5-AB8C-4C20-AE23-21B32C08F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F50B5-0B4F-4ACF-A869-096369B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AEEAC-DCC7-463D-9B6F-AFB742175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636B6-3454-4C1D-81B0-73F5D35A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D513E-78F1-4B5F-BAEE-F72BF89F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C3BBD-0453-4049-A9E7-5A2CC408D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63806-0F42-4CF9-9896-171C4491D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EE55A-B469-4BF8-9882-812D5E55E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36F0E-78F5-43E6-BC95-2B19095C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5D8E-CE97-4D2C-A3DE-CAA260A6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8E0ED-380C-4CB6-9AEF-D313A882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2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B28F-6F07-4867-A327-CD54715C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250C2-F889-4E99-B8A0-AB39F8F31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86D6C-2A04-4CE6-A510-F8E9AE95D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0D826-07A6-4112-B004-240C70122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509A2-A573-4BC2-B5E4-A2E01666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93F41-479E-4FCD-85EE-80FF8562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F805E-0F12-4835-8261-378DBCDBC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4A6A-4A92-4D91-B96E-B92EE2C22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5AEE-90D4-4F96-8E0B-159678050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421AC-ABE4-4F51-AAE0-8C8BD3FA3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81BD-ECD5-4BB5-9991-51FCA3E73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9038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AGM/Montroyal%20PAC%20Financial%20Workbook%20April%2030%202022.pdf" TargetMode="External"/><Relationship Id="rId2" Type="http://schemas.openxmlformats.org/officeDocument/2006/relationships/hyperlink" Target="../../AGM/2022%202023%20Montroyal%20PAC%20Budget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A80E-7088-467E-910A-98BC38C98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743804"/>
            <a:ext cx="6961909" cy="3793482"/>
          </a:xfrm>
        </p:spPr>
        <p:txBody>
          <a:bodyPr anchor="ctr">
            <a:normAutofit/>
          </a:bodyPr>
          <a:lstStyle/>
          <a:p>
            <a:pPr algn="l"/>
            <a:r>
              <a:rPr lang="en-CA" b="1" dirty="0"/>
              <a:t>Montroyal PAC </a:t>
            </a:r>
            <a:br>
              <a:rPr lang="en-CA" b="1" dirty="0"/>
            </a:br>
            <a:r>
              <a:rPr lang="en-CA" sz="4400" b="1" dirty="0"/>
              <a:t>Annual </a:t>
            </a:r>
            <a:r>
              <a:rPr lang="en-CA" sz="4400" dirty="0"/>
              <a:t>General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EB319-4914-4486-860B-3EB7DE128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4102609" cy="1859961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en-CA" dirty="0"/>
              <a:t>May 25, 2022</a:t>
            </a:r>
          </a:p>
          <a:p>
            <a:pPr algn="l">
              <a:lnSpc>
                <a:spcPct val="95000"/>
              </a:lnSpc>
            </a:pPr>
            <a:r>
              <a:rPr lang="en-CA" dirty="0"/>
              <a:t>7PM-8PM</a:t>
            </a:r>
          </a:p>
          <a:p>
            <a:pPr algn="l">
              <a:lnSpc>
                <a:spcPct val="95000"/>
              </a:lnSpc>
            </a:pPr>
            <a:r>
              <a:rPr lang="en-CA" dirty="0"/>
              <a:t>Montroyal Library</a:t>
            </a:r>
          </a:p>
        </p:txBody>
      </p:sp>
    </p:spTree>
    <p:extLst>
      <p:ext uri="{BB962C8B-B14F-4D97-AF65-F5344CB8AC3E}">
        <p14:creationId xmlns:p14="http://schemas.microsoft.com/office/powerpoint/2010/main" val="3043128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Chair Update – Current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6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C0DB30-B298-44B8-BB5D-4879EAE2BC7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Thanks</a:t>
            </a:r>
          </a:p>
          <a:p>
            <a:r>
              <a:rPr lang="en-CA" dirty="0">
                <a:solidFill>
                  <a:schemeClr val="bg1"/>
                </a:solidFill>
              </a:rPr>
              <a:t>MPAC Members</a:t>
            </a:r>
          </a:p>
          <a:p>
            <a:r>
              <a:rPr lang="en-CA" dirty="0">
                <a:solidFill>
                  <a:schemeClr val="bg1"/>
                </a:solidFill>
              </a:rPr>
              <a:t>Aladdin</a:t>
            </a:r>
          </a:p>
          <a:p>
            <a:r>
              <a:rPr lang="en-CA" dirty="0">
                <a:solidFill>
                  <a:schemeClr val="bg1"/>
                </a:solidFill>
              </a:rPr>
              <a:t>Hot Lunch Volunteers</a:t>
            </a:r>
          </a:p>
          <a:p>
            <a:r>
              <a:rPr lang="en-CA" dirty="0">
                <a:solidFill>
                  <a:schemeClr val="bg1"/>
                </a:solidFill>
              </a:rPr>
              <a:t>Fund Raising Team</a:t>
            </a:r>
          </a:p>
          <a:p>
            <a:r>
              <a:rPr lang="en-CA" dirty="0">
                <a:solidFill>
                  <a:schemeClr val="bg1"/>
                </a:solidFill>
              </a:rPr>
              <a:t>Teachers and Admin Staff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6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Chair Update – Moving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6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C0DB30-B298-44B8-BB5D-4879EAE2BC7E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472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Rebuilding Montroyal community</a:t>
            </a:r>
          </a:p>
          <a:p>
            <a:r>
              <a:rPr lang="en-CA" dirty="0">
                <a:solidFill>
                  <a:schemeClr val="bg1"/>
                </a:solidFill>
              </a:rPr>
              <a:t>Bring Parents back to the school</a:t>
            </a:r>
          </a:p>
          <a:p>
            <a:r>
              <a:rPr lang="en-CA" dirty="0">
                <a:solidFill>
                  <a:schemeClr val="bg1"/>
                </a:solidFill>
              </a:rPr>
              <a:t>Generating more MPAC engagement</a:t>
            </a:r>
          </a:p>
          <a:p>
            <a:r>
              <a:rPr lang="en-CA" dirty="0">
                <a:solidFill>
                  <a:schemeClr val="bg1"/>
                </a:solidFill>
              </a:rPr>
              <a:t>Survey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Upcoming Expenses</a:t>
            </a:r>
          </a:p>
          <a:p>
            <a:r>
              <a:rPr lang="en-CA" dirty="0">
                <a:solidFill>
                  <a:schemeClr val="bg1"/>
                </a:solidFill>
              </a:rPr>
              <a:t>Lower playground has about 3-4yrs left based on survey($100K)</a:t>
            </a:r>
          </a:p>
          <a:p>
            <a:r>
              <a:rPr lang="en-CA" dirty="0">
                <a:solidFill>
                  <a:schemeClr val="bg1"/>
                </a:solidFill>
              </a:rPr>
              <a:t>Computer and other technology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8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999878" y="4240473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21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Treasure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  <a:hlinkClick r:id="rId2" action="ppaction://hlinkfile"/>
              </a:rPr>
              <a:t>..\..\AGM\2022 2023 Montroyal PAC Budget.pdf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  <a:hlinkClick r:id="rId3" action="ppaction://hlinkfile"/>
              </a:rPr>
              <a:t>..\..\AGM\Montroyal PAC Financial Workbook April 30 2022.pdf</a:t>
            </a:r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149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999878" y="4668240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170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08043" y="5035632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048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2C38-A524-FF06-A506-6828F6A7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Open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5D980-8995-8910-4410-515F3B50A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chemeClr val="bg1"/>
                </a:solidFill>
              </a:rPr>
              <a:t>Executive</a:t>
            </a:r>
          </a:p>
          <a:p>
            <a:r>
              <a:rPr lang="en-CA" dirty="0">
                <a:solidFill>
                  <a:schemeClr val="bg1"/>
                </a:solidFill>
              </a:rPr>
              <a:t>Chairperson</a:t>
            </a:r>
          </a:p>
          <a:p>
            <a:r>
              <a:rPr lang="en-CA" dirty="0">
                <a:solidFill>
                  <a:schemeClr val="bg1"/>
                </a:solidFill>
              </a:rPr>
              <a:t>Vice Chairperson</a:t>
            </a:r>
          </a:p>
          <a:p>
            <a:r>
              <a:rPr lang="en-CA" dirty="0">
                <a:solidFill>
                  <a:schemeClr val="bg1"/>
                </a:solidFill>
              </a:rPr>
              <a:t>Communications Coordinator </a:t>
            </a:r>
          </a:p>
          <a:p>
            <a:r>
              <a:rPr lang="en-CA" dirty="0">
                <a:solidFill>
                  <a:schemeClr val="bg1"/>
                </a:solidFill>
              </a:rPr>
              <a:t>DPAC Representative </a:t>
            </a:r>
          </a:p>
          <a:p>
            <a:r>
              <a:rPr lang="en-CA" dirty="0">
                <a:solidFill>
                  <a:schemeClr val="bg1"/>
                </a:solidFill>
              </a:rPr>
              <a:t>SPC (School Planning Council Representative)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76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2C38-A524-FF06-A506-6828F6A7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Open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5D980-8995-8910-4410-515F3B50A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>
                <a:solidFill>
                  <a:schemeClr val="bg1"/>
                </a:solidFill>
              </a:rPr>
              <a:t>Non Voting Positions</a:t>
            </a:r>
          </a:p>
          <a:p>
            <a:r>
              <a:rPr lang="en-CA" dirty="0">
                <a:solidFill>
                  <a:schemeClr val="bg1"/>
                </a:solidFill>
              </a:rPr>
              <a:t>IT Support</a:t>
            </a:r>
          </a:p>
          <a:p>
            <a:r>
              <a:rPr lang="en-CA" dirty="0">
                <a:solidFill>
                  <a:schemeClr val="bg1"/>
                </a:solidFill>
              </a:rPr>
              <a:t>Safety Coordinator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66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16207" y="5468340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771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08042" y="5819404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67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38225" y="1924050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298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 err="1">
                <a:solidFill>
                  <a:schemeClr val="bg1"/>
                </a:solidFill>
              </a:rPr>
              <a:t>Adjour</a:t>
            </a:r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32535" y="6203125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550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B6318-BA63-443F-86A6-87AB4146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>
                <a:solidFill>
                  <a:schemeClr val="bg1"/>
                </a:solidFill>
              </a:rPr>
              <a:t>TOURS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F7F5F-D2F5-42F7-9779-D6BDF5430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973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31298" y="2325832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3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31298" y="2665269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87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31298" y="3067050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632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03589" y="3510395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2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Call to Order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Establish quorum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Introductions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agenda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Approval of previous meeting minutes	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Chair / Vice Chair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Treasurer update and 2022/23 Budget (20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Other PAC Executive updates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2022/2023 Elections (5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Principal Update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General Questions (10 min)</a:t>
            </a:r>
          </a:p>
          <a:p>
            <a:pPr marL="457200" lvl="1" indent="0">
              <a:buNone/>
            </a:pPr>
            <a:r>
              <a:rPr lang="en-CA" dirty="0">
                <a:solidFill>
                  <a:schemeClr val="bg1"/>
                </a:solidFill>
              </a:rPr>
              <a:t>Adjourn</a:t>
            </a: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pPr lvl="1"/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D3BBD03-90C9-40AF-B28D-97BBC0A2B8AF}"/>
              </a:ext>
            </a:extLst>
          </p:cNvPr>
          <p:cNvSpPr/>
          <p:nvPr/>
        </p:nvSpPr>
        <p:spPr>
          <a:xfrm>
            <a:off x="1024371" y="3884468"/>
            <a:ext cx="295275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8493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Chair Update – New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6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C0DB30-B298-44B8-BB5D-4879EAE2BC7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526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Handsworth Field</a:t>
            </a:r>
          </a:p>
          <a:p>
            <a:r>
              <a:rPr lang="en-CA" dirty="0">
                <a:solidFill>
                  <a:schemeClr val="bg1"/>
                </a:solidFill>
              </a:rPr>
              <a:t>Currently no plan for artificial turf</a:t>
            </a:r>
          </a:p>
          <a:p>
            <a:r>
              <a:rPr lang="en-CA" dirty="0">
                <a:solidFill>
                  <a:schemeClr val="bg1"/>
                </a:solidFill>
              </a:rPr>
              <a:t>All other high schools in the Board have it</a:t>
            </a:r>
          </a:p>
          <a:p>
            <a:r>
              <a:rPr lang="en-CA" dirty="0">
                <a:solidFill>
                  <a:schemeClr val="bg1"/>
                </a:solidFill>
              </a:rPr>
              <a:t>District responsibility</a:t>
            </a:r>
          </a:p>
          <a:p>
            <a:r>
              <a:rPr lang="en-CA" dirty="0">
                <a:solidFill>
                  <a:schemeClr val="bg1"/>
                </a:solidFill>
              </a:rPr>
              <a:t>HPAC has started a Petition and looking for people to go to the meeting with them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8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30F7-CE67-4209-B6C3-5EF9FAF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Chair Update – Past Year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5795B-B1B1-461E-B119-283220A0B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6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C0DB30-B298-44B8-BB5D-4879EAE2BC7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526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bg1"/>
                </a:solidFill>
              </a:rPr>
              <a:t>Parents have done a great job supporting the schools needs</a:t>
            </a:r>
          </a:p>
          <a:p>
            <a:r>
              <a:rPr lang="en-CA" dirty="0">
                <a:solidFill>
                  <a:schemeClr val="bg1"/>
                </a:solidFill>
              </a:rPr>
              <a:t>Funds to teachers (over $2K)</a:t>
            </a:r>
          </a:p>
          <a:p>
            <a:r>
              <a:rPr lang="en-CA" dirty="0">
                <a:solidFill>
                  <a:schemeClr val="bg1"/>
                </a:solidFill>
              </a:rPr>
              <a:t>iPads and Smart Board Projectors (approx. $7.5k)</a:t>
            </a:r>
          </a:p>
          <a:p>
            <a:r>
              <a:rPr lang="en-CA" dirty="0">
                <a:solidFill>
                  <a:schemeClr val="bg1"/>
                </a:solidFill>
              </a:rPr>
              <a:t>Gardening Project ($5k budget)</a:t>
            </a:r>
          </a:p>
          <a:p>
            <a:r>
              <a:rPr lang="en-CA" dirty="0">
                <a:solidFill>
                  <a:schemeClr val="bg1"/>
                </a:solidFill>
              </a:rPr>
              <a:t>First Nations Art ($5k budget)</a:t>
            </a:r>
          </a:p>
          <a:p>
            <a:r>
              <a:rPr lang="en-CA" dirty="0">
                <a:solidFill>
                  <a:schemeClr val="bg1"/>
                </a:solidFill>
              </a:rPr>
              <a:t>Library ($2K)</a:t>
            </a:r>
          </a:p>
          <a:p>
            <a:r>
              <a:rPr lang="en-CA" dirty="0">
                <a:solidFill>
                  <a:schemeClr val="bg1"/>
                </a:solidFill>
              </a:rPr>
              <a:t>Outdoor Learning Area ($5k added to reserves)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sz="4300" dirty="0">
                <a:solidFill>
                  <a:schemeClr val="bg1"/>
                </a:solidFill>
              </a:rPr>
              <a:t>OVER $27,500 Spent</a:t>
            </a:r>
          </a:p>
          <a:p>
            <a:endParaRPr lang="en-CA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957</Words>
  <Application>Microsoft Office PowerPoint</Application>
  <PresentationFormat>Widescreen</PresentationFormat>
  <Paragraphs>240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Montroyal PAC  Annual General Meeting</vt:lpstr>
      <vt:lpstr>Agenda</vt:lpstr>
      <vt:lpstr>Agenda</vt:lpstr>
      <vt:lpstr>Agenda</vt:lpstr>
      <vt:lpstr>Agenda</vt:lpstr>
      <vt:lpstr>Agenda</vt:lpstr>
      <vt:lpstr>Agenda</vt:lpstr>
      <vt:lpstr>Chair Update – New Business</vt:lpstr>
      <vt:lpstr>Chair Update – Past Year Highlights</vt:lpstr>
      <vt:lpstr>Chair Update – Current State</vt:lpstr>
      <vt:lpstr>Chair Update – Moving Ahead</vt:lpstr>
      <vt:lpstr>Agenda</vt:lpstr>
      <vt:lpstr>Treasure Update</vt:lpstr>
      <vt:lpstr>Agenda</vt:lpstr>
      <vt:lpstr>Agenda</vt:lpstr>
      <vt:lpstr>Open Positions</vt:lpstr>
      <vt:lpstr>Open Positions</vt:lpstr>
      <vt:lpstr>Agenda</vt:lpstr>
      <vt:lpstr>Agenda</vt:lpstr>
      <vt:lpstr>Agenda</vt:lpstr>
      <vt:lpstr>TOURS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Montroyal PAC</dc:title>
  <dc:creator>Greg Foster</dc:creator>
  <cp:lastModifiedBy>Greg Foster</cp:lastModifiedBy>
  <cp:revision>5</cp:revision>
  <cp:lastPrinted>2021-10-19T01:07:42Z</cp:lastPrinted>
  <dcterms:created xsi:type="dcterms:W3CDTF">2021-10-18T18:55:12Z</dcterms:created>
  <dcterms:modified xsi:type="dcterms:W3CDTF">2022-05-25T21:21:13Z</dcterms:modified>
</cp:coreProperties>
</file>